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4" r:id="rId7"/>
    <p:sldMasterId id="2147483756" r:id="rId8"/>
    <p:sldMasterId id="2147483780" r:id="rId9"/>
    <p:sldMasterId id="2147483792" r:id="rId10"/>
    <p:sldMasterId id="2147483804" r:id="rId11"/>
    <p:sldMasterId id="2147483816" r:id="rId12"/>
    <p:sldMasterId id="2147483828" r:id="rId13"/>
  </p:sldMasterIdLst>
  <p:sldIdLst>
    <p:sldId id="256" r:id="rId14"/>
    <p:sldId id="270" r:id="rId15"/>
    <p:sldId id="257" r:id="rId16"/>
    <p:sldId id="258" r:id="rId17"/>
    <p:sldId id="259" r:id="rId18"/>
    <p:sldId id="260" r:id="rId19"/>
    <p:sldId id="261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</p:sldIdLst>
  <p:sldSz cx="9144000" cy="6858000" type="screen4x3"/>
  <p:notesSz cx="6858000" cy="9144000"/>
  <p:embeddedFontLst>
    <p:embeddedFont>
      <p:font typeface="Palatino Linotype" pitchFamily="18" charset="0"/>
      <p:regular r:id="rId29"/>
      <p:bold r:id="rId30"/>
      <p:italic r:id="rId31"/>
      <p:boldItalic r:id="rId32"/>
    </p:embeddedFont>
    <p:embeddedFont>
      <p:font typeface="Constantia" pitchFamily="18" charset="0"/>
      <p:regular r:id="rId33"/>
      <p:bold r:id="rId34"/>
      <p:italic r:id="rId35"/>
      <p:boldItalic r:id="rId36"/>
    </p:embeddedFont>
    <p:embeddedFont>
      <p:font typeface="Lucida Sans" pitchFamily="34" charset="0"/>
      <p:regular r:id="rId37"/>
      <p:bold r:id="rId38"/>
      <p:italic r:id="rId39"/>
      <p:boldItalic r:id="rId40"/>
    </p:embeddedFont>
    <p:embeddedFont>
      <p:font typeface="Brush Script MT" pitchFamily="66" charset="0"/>
      <p:italic r:id="rId41"/>
    </p:embeddedFont>
    <p:embeddedFont>
      <p:font typeface="Tunga" pitchFamily="34" charset="0"/>
      <p:regular r:id="rId42"/>
      <p:bold r:id="rId43"/>
    </p:embeddedFont>
    <p:embeddedFont>
      <p:font typeface="Corbel" pitchFamily="34" charset="0"/>
      <p:regular r:id="rId44"/>
      <p:bold r:id="rId45"/>
      <p:italic r:id="rId46"/>
      <p:boldItalic r:id="rId47"/>
    </p:embeddedFont>
    <p:embeddedFont>
      <p:font typeface="Consolas" pitchFamily="49" charset="0"/>
      <p:regular r:id="rId48"/>
      <p:bold r:id="rId49"/>
      <p:italic r:id="rId50"/>
      <p:boldItalic r:id="rId51"/>
    </p:embeddedFont>
    <p:embeddedFont>
      <p:font typeface="Book Antiqua" pitchFamily="18" charset="0"/>
      <p:regular r:id="rId52"/>
      <p:bold r:id="rId53"/>
      <p:italic r:id="rId54"/>
      <p:boldItalic r:id="rId55"/>
    </p:embeddedFont>
    <p:embeddedFont>
      <p:font typeface="Trebuchet MS" pitchFamily="34" charset="0"/>
      <p:regular r:id="rId56"/>
      <p:bold r:id="rId57"/>
      <p:italic r:id="rId58"/>
      <p:boldItalic r:id="rId59"/>
    </p:embeddedFont>
    <p:embeddedFont>
      <p:font typeface="NikoshBAN" pitchFamily="2" charset="0"/>
      <p:regular r:id="rId60"/>
    </p:embeddedFont>
    <p:embeddedFont>
      <p:font typeface="Wingdings 3" pitchFamily="18" charset="2"/>
      <p:regular r:id="rId61"/>
    </p:embeddedFont>
    <p:embeddedFont>
      <p:font typeface="Verdana" pitchFamily="34" charset="0"/>
      <p:regular r:id="rId62"/>
      <p:bold r:id="rId63"/>
      <p:italic r:id="rId64"/>
      <p:boldItalic r:id="rId65"/>
    </p:embeddedFont>
    <p:embeddedFont>
      <p:font typeface="Candara" pitchFamily="34" charset="0"/>
      <p:regular r:id="rId66"/>
      <p:bold r:id="rId67"/>
      <p:italic r:id="rId68"/>
      <p:boldItalic r:id="rId69"/>
    </p:embeddedFont>
    <p:embeddedFont>
      <p:font typeface="Wingdings 2" pitchFamily="18" charset="2"/>
      <p:regular r:id="rId70"/>
    </p:embeddedFont>
    <p:embeddedFont>
      <p:font typeface="Tw Cen MT" pitchFamily="34" charset="0"/>
      <p:regular r:id="rId71"/>
      <p:bold r:id="rId72"/>
      <p:italic r:id="rId73"/>
      <p:boldItalic r:id="rId74"/>
    </p:embeddedFont>
    <p:embeddedFont>
      <p:font typeface="Franklin Gothic Book" pitchFamily="34" charset="0"/>
      <p:regular r:id="rId75"/>
      <p:italic r:id="rId76"/>
    </p:embeddedFont>
    <p:embeddedFont>
      <p:font typeface="Cambria Math" pitchFamily="18" charset="0"/>
      <p:regular r:id="rId77"/>
    </p:embeddedFont>
    <p:embeddedFont>
      <p:font typeface="Century Schoolbook" pitchFamily="18" charset="0"/>
      <p:regular r:id="rId78"/>
      <p:bold r:id="rId79"/>
      <p:italic r:id="rId80"/>
      <p:boldItalic r:id="rId81"/>
    </p:embeddedFont>
    <p:embeddedFont>
      <p:font typeface="Georgia" pitchFamily="18" charset="0"/>
      <p:regular r:id="rId82"/>
      <p:bold r:id="rId83"/>
      <p:italic r:id="rId84"/>
      <p:boldItalic r:id="rId85"/>
    </p:embeddedFont>
    <p:embeddedFont>
      <p:font typeface="Franklin Gothic Medium" pitchFamily="34" charset="0"/>
      <p:regular r:id="rId86"/>
      <p:italic r:id="rId87"/>
    </p:embeddedFont>
    <p:embeddedFont>
      <p:font typeface="Century Gothic" pitchFamily="34" charset="0"/>
      <p:regular r:id="rId88"/>
      <p:bold r:id="rId89"/>
      <p:italic r:id="rId90"/>
      <p:boldItalic r:id="rId91"/>
    </p:embeddedFont>
    <p:embeddedFont>
      <p:font typeface="Rage Italic" pitchFamily="66" charset="0"/>
      <p:regular r:id="rId92"/>
    </p:embeddedFont>
    <p:embeddedFont>
      <p:font typeface="Tahoma" pitchFamily="34" charset="0"/>
      <p:regular r:id="rId93"/>
      <p:bold r:id="rId94"/>
    </p:embeddedFont>
    <p:embeddedFont>
      <p:font typeface="Garamond" pitchFamily="18" charset="0"/>
      <p:regular r:id="rId95"/>
      <p:bold r:id="rId96"/>
      <p:italic r:id="rId9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21" Type="http://schemas.openxmlformats.org/officeDocument/2006/relationships/slide" Target="slides/slide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font" Target="fonts/font27.fntdata"/><Relationship Id="rId63" Type="http://schemas.openxmlformats.org/officeDocument/2006/relationships/font" Target="fonts/font35.fntdata"/><Relationship Id="rId68" Type="http://schemas.openxmlformats.org/officeDocument/2006/relationships/font" Target="fonts/font40.fntdata"/><Relationship Id="rId76" Type="http://schemas.openxmlformats.org/officeDocument/2006/relationships/font" Target="fonts/font48.fntdata"/><Relationship Id="rId84" Type="http://schemas.openxmlformats.org/officeDocument/2006/relationships/font" Target="fonts/font56.fntdata"/><Relationship Id="rId89" Type="http://schemas.openxmlformats.org/officeDocument/2006/relationships/font" Target="fonts/font61.fntdata"/><Relationship Id="rId97" Type="http://schemas.openxmlformats.org/officeDocument/2006/relationships/font" Target="fonts/font69.fntdata"/><Relationship Id="rId7" Type="http://schemas.openxmlformats.org/officeDocument/2006/relationships/slideMaster" Target="slideMasters/slideMaster7.xml"/><Relationship Id="rId71" Type="http://schemas.openxmlformats.org/officeDocument/2006/relationships/font" Target="fonts/font43.fntdata"/><Relationship Id="rId92" Type="http://schemas.openxmlformats.org/officeDocument/2006/relationships/font" Target="fonts/font6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font" Target="fonts/font1.fntdata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font" Target="fonts/font30.fntdata"/><Relationship Id="rId66" Type="http://schemas.openxmlformats.org/officeDocument/2006/relationships/font" Target="fonts/font38.fntdata"/><Relationship Id="rId74" Type="http://schemas.openxmlformats.org/officeDocument/2006/relationships/font" Target="fonts/font46.fntdata"/><Relationship Id="rId79" Type="http://schemas.openxmlformats.org/officeDocument/2006/relationships/font" Target="fonts/font51.fntdata"/><Relationship Id="rId87" Type="http://schemas.openxmlformats.org/officeDocument/2006/relationships/font" Target="fonts/font59.fntdata"/><Relationship Id="rId5" Type="http://schemas.openxmlformats.org/officeDocument/2006/relationships/slideMaster" Target="slideMasters/slideMaster5.xml"/><Relationship Id="rId61" Type="http://schemas.openxmlformats.org/officeDocument/2006/relationships/font" Target="fonts/font33.fntdata"/><Relationship Id="rId82" Type="http://schemas.openxmlformats.org/officeDocument/2006/relationships/font" Target="fonts/font54.fntdata"/><Relationship Id="rId90" Type="http://schemas.openxmlformats.org/officeDocument/2006/relationships/font" Target="fonts/font62.fntdata"/><Relationship Id="rId95" Type="http://schemas.openxmlformats.org/officeDocument/2006/relationships/font" Target="fonts/font67.fntdata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font" Target="fonts/font28.fntdata"/><Relationship Id="rId64" Type="http://schemas.openxmlformats.org/officeDocument/2006/relationships/font" Target="fonts/font36.fntdata"/><Relationship Id="rId69" Type="http://schemas.openxmlformats.org/officeDocument/2006/relationships/font" Target="fonts/font41.fntdata"/><Relationship Id="rId77" Type="http://schemas.openxmlformats.org/officeDocument/2006/relationships/font" Target="fonts/font49.fntdata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23.fntdata"/><Relationship Id="rId72" Type="http://schemas.openxmlformats.org/officeDocument/2006/relationships/font" Target="fonts/font44.fntdata"/><Relationship Id="rId80" Type="http://schemas.openxmlformats.org/officeDocument/2006/relationships/font" Target="fonts/font52.fntdata"/><Relationship Id="rId85" Type="http://schemas.openxmlformats.org/officeDocument/2006/relationships/font" Target="fonts/font57.fntdata"/><Relationship Id="rId93" Type="http://schemas.openxmlformats.org/officeDocument/2006/relationships/font" Target="fonts/font65.fntdata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font" Target="fonts/font31.fntdata"/><Relationship Id="rId67" Type="http://schemas.openxmlformats.org/officeDocument/2006/relationships/font" Target="fonts/font39.fntdata"/><Relationship Id="rId20" Type="http://schemas.openxmlformats.org/officeDocument/2006/relationships/slide" Target="slides/slide7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font" Target="fonts/font34.fntdata"/><Relationship Id="rId70" Type="http://schemas.openxmlformats.org/officeDocument/2006/relationships/font" Target="fonts/font42.fntdata"/><Relationship Id="rId75" Type="http://schemas.openxmlformats.org/officeDocument/2006/relationships/font" Target="fonts/font47.fntdata"/><Relationship Id="rId83" Type="http://schemas.openxmlformats.org/officeDocument/2006/relationships/font" Target="fonts/font55.fntdata"/><Relationship Id="rId88" Type="http://schemas.openxmlformats.org/officeDocument/2006/relationships/font" Target="fonts/font60.fntdata"/><Relationship Id="rId91" Type="http://schemas.openxmlformats.org/officeDocument/2006/relationships/font" Target="fonts/font63.fntdata"/><Relationship Id="rId96" Type="http://schemas.openxmlformats.org/officeDocument/2006/relationships/font" Target="fonts/font68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font" Target="fonts/font29.fntdata"/><Relationship Id="rId10" Type="http://schemas.openxmlformats.org/officeDocument/2006/relationships/slideMaster" Target="slideMasters/slideMaster10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font" Target="fonts/font32.fntdata"/><Relationship Id="rId65" Type="http://schemas.openxmlformats.org/officeDocument/2006/relationships/font" Target="fonts/font37.fntdata"/><Relationship Id="rId73" Type="http://schemas.openxmlformats.org/officeDocument/2006/relationships/font" Target="fonts/font45.fntdata"/><Relationship Id="rId78" Type="http://schemas.openxmlformats.org/officeDocument/2006/relationships/font" Target="fonts/font50.fntdata"/><Relationship Id="rId81" Type="http://schemas.openxmlformats.org/officeDocument/2006/relationships/font" Target="fonts/font53.fntdata"/><Relationship Id="rId86" Type="http://schemas.openxmlformats.org/officeDocument/2006/relationships/font" Target="fonts/font58.fntdata"/><Relationship Id="rId94" Type="http://schemas.openxmlformats.org/officeDocument/2006/relationships/font" Target="fonts/font66.fntdata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B9DBB5D-94B8-4173-81CB-CC849FCF8DC1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1AFD97C8-4B13-466C-ABD0-6099FC7F67F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0" y="228601"/>
            <a:ext cx="8826279" cy="1523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828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সকল শিক্ষার্থীকে শুভেচ্ছা ও 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8534" y="3352800"/>
            <a:ext cx="52578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1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84759"/>
            <a:ext cx="2902528" cy="378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121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ত্রিভুজের পরিবৃত্ত আঁক।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812623" y="1658427"/>
            <a:ext cx="2496209" cy="2016578"/>
          </a:xfrm>
          <a:prstGeom prst="triangle">
            <a:avLst>
              <a:gd name="adj" fmla="val 80545"/>
            </a:avLst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644457" y="1447233"/>
            <a:ext cx="2895601" cy="297179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15000" y="1211997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581400"/>
            <a:ext cx="649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3657600"/>
            <a:ext cx="649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" y="4724400"/>
                <a:ext cx="8991600" cy="1200329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Ø"/>
                </a:pPr>
                <a:r>
                  <a:rPr lang="bn-BD" sz="2400" dirty="0" smtClean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 নির্বচনঃ মন করি, </a:t>
                </a:r>
                <a14:m>
                  <m:oMath xmlns:m="http://schemas.openxmlformats.org/officeDocument/2006/math"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𝐴𝐵𝐶</m:t>
                    </m:r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ত্রিভুজ।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এর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পরিবৃত্ত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আঁকতে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হবে।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অর্থাৎ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এমন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বৃত্ত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আঁকতে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হবে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,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যা</m:t>
                    </m:r>
                    <m:r>
                      <a:rPr lang="bn-BD" sz="2400" b="0" i="1" smtClean="0">
                        <a:solidFill>
                          <a:srgbClr val="00B05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bn-BD" sz="2400" b="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বিন্দু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দিয়ে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যায়।</m:t>
                      </m:r>
                      <m:r>
                        <a:rPr lang="bn-BD" sz="2400" b="0" i="1" smtClean="0">
                          <a:solidFill>
                            <a:srgbClr val="00B05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724400"/>
                <a:ext cx="89916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83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33600" y="914400"/>
            <a:ext cx="4419600" cy="45720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2362200" y="914400"/>
            <a:ext cx="3962400" cy="3276600"/>
          </a:xfrm>
          <a:prstGeom prst="triangle">
            <a:avLst>
              <a:gd name="adj" fmla="val 54959"/>
            </a:avLst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733801" y="1752600"/>
            <a:ext cx="3276600" cy="17526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3600" y="1524000"/>
            <a:ext cx="2895600" cy="2209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c 9"/>
          <p:cNvSpPr/>
          <p:nvPr/>
        </p:nvSpPr>
        <p:spPr>
          <a:xfrm>
            <a:off x="5943600" y="1596736"/>
            <a:ext cx="990600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2536620">
            <a:off x="5757751" y="1343271"/>
            <a:ext cx="1066800" cy="12192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2617197">
            <a:off x="3770827" y="2676510"/>
            <a:ext cx="1295400" cy="1297454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0800000">
            <a:off x="3590702" y="2534403"/>
            <a:ext cx="1057498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7514285">
            <a:off x="1993987" y="1566689"/>
            <a:ext cx="914400" cy="97395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13982477">
            <a:off x="2330508" y="1077117"/>
            <a:ext cx="914400" cy="1039237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3240932">
            <a:off x="3953124" y="3060432"/>
            <a:ext cx="990600" cy="1046996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/>
          <p:cNvSpPr/>
          <p:nvPr/>
        </p:nvSpPr>
        <p:spPr>
          <a:xfrm rot="6760894">
            <a:off x="4078992" y="2739546"/>
            <a:ext cx="1066800" cy="103575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43399" y="2501132"/>
            <a:ext cx="1367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43399" y="467380"/>
            <a:ext cx="685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981200" y="4038600"/>
            <a:ext cx="1263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324600" y="400559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6934200" y="1419471"/>
            <a:ext cx="128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600200" y="1186190"/>
            <a:ext cx="4974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029200" y="3503152"/>
            <a:ext cx="956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347935" y="3339594"/>
            <a:ext cx="385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1371600" y="5673804"/>
            <a:ext cx="69435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“চিত্র এঁকে দেখানো হল”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4343399" y="914400"/>
            <a:ext cx="228603" cy="22860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0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21336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অংকনঃ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8600" y="1865055"/>
                <a:ext cx="8686800" cy="2554545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𝐴𝐵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𝐴𝐶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রেখাংশের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লম্ব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সমদ্বিখন্ডক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যথাক্রমে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𝐸𝑀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𝐹𝑁</m:t>
                      </m:r>
                    </m:oMath>
                  </m:oMathPara>
                </a14:m>
                <a:endParaRPr lang="en-US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রেখাংশ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আঁকি।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মনে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তারা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পরস্পরকে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বিন্দুতে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ছেদ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করে।</m:t>
                      </m:r>
                    </m:oMath>
                  </m:oMathPara>
                </a14:m>
                <a:endParaRPr lang="bn-BD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যোগ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করি।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কে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কেন্দ্র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করে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𝑂𝐴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ব্যাসার্ধ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নিয়ে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বৃত্ত</m:t>
                      </m:r>
                    </m:oMath>
                  </m:oMathPara>
                </a14:m>
                <a:endParaRPr lang="bn-BD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আঁকি।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তাহলে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বৃত্তটি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𝐵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ও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𝐶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বিন্দুগামী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হবে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এই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বৃত্তটিই</m:t>
                      </m:r>
                    </m:oMath>
                  </m:oMathPara>
                </a14:m>
                <a:endParaRPr lang="bn-BD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∆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𝐴𝐵𝐶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  <a:cs typeface="NikoshBAN" panose="02000000000000000000" pitchFamily="2" charset="0"/>
                        </a:rPr>
                        <m:t>এর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নির্ণেয়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পরিবৃত্ত।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865055"/>
                <a:ext cx="8686800" cy="25545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028700" y="5188803"/>
            <a:ext cx="72771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প্রমাণ করতে বললে, প্রমাণ করা যাবে।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1905000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83603"/>
            <a:ext cx="76962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বা দলীয় করানো যেতে পারে।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579674"/>
            <a:ext cx="77724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সরল রেখা দ্বারা বৃত্তে কেবল একটিই স্পর্শক আঁকা যায়,ব্যাখ্যা কর।</a:t>
            </a:r>
          </a:p>
          <a:p>
            <a:pPr marL="514350" indent="-514350">
              <a:buFont typeface="+mj-lt"/>
              <a:buAutoNum type="arabicPeriod"/>
            </a:pP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সমকোণী ত্রিভুজের পরিবৃত্ত অংকন কর।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কাজঃ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04800" y="1295400"/>
                <a:ext cx="8610600" cy="452431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বাহুবিশিষ্ট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ত্রিভুজ</m:t>
                      </m:r>
                    </m:oMath>
                  </m:oMathPara>
                </a14:m>
                <a:endParaRPr lang="bn-BD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 আছে।</a:t>
                </a:r>
              </a:p>
              <a:p>
                <a:endParaRPr lang="bn-BD" sz="320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(ক) ত্রিভুজটি আঁক।</a:t>
                </a:r>
              </a:p>
              <a:p>
                <a:endParaRPr lang="bn-BD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b="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(খ) ত্রিভুজটির পরিবৃত্ত আঁক। </a:t>
                </a:r>
              </a:p>
              <a:p>
                <a:endParaRPr lang="bn-BD" sz="3200" i="1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bn-BD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</m:ctrlPr>
                        </m:dPr>
                        <m:e>
                          <m:r>
                            <a:rPr lang="bn-BD" sz="32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  <a:cs typeface="NikoshBAN" panose="02000000000000000000" pitchFamily="2" charset="0"/>
                            </a:rPr>
                            <m:t>গ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2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ব্যাসার্ধ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বিশিষ্ট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বৃত্তের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সেঃ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মিঃ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দূরের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32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কোন</m:t>
                      </m:r>
                    </m:oMath>
                  </m:oMathPara>
                </a14:m>
                <a:endParaRPr lang="bn-BD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 smtClean="0">
                    <a:solidFill>
                      <a:schemeClr val="accent6">
                        <a:lumMod val="7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বিন্দু থেকে স্পর্শক আঁক।</a:t>
                </a:r>
                <a:endParaRPr lang="bn-BD" sz="3200" b="0" dirty="0" smtClean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95400"/>
                <a:ext cx="8610600" cy="452431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25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29161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সমাপ্তি ঘোষণাঃ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286000"/>
            <a:ext cx="84582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শিক্ষার্থীর ভবিষ্যৎ কল্যাণ কামনা করে আজকের</a:t>
            </a:r>
          </a:p>
          <a:p>
            <a:r>
              <a:rPr lang="bn-BD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পাঠদান কার্যক্রম সমাপ্তি ঘোষণা করছি।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4038600"/>
            <a:ext cx="5638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আল্লাহ্‌ হাফেজ</a:t>
            </a:r>
            <a:endParaRPr lang="en-US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4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849858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62000"/>
            <a:ext cx="5562600" cy="525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43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5105400" cy="5088381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5590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7300" y="1369874"/>
            <a:ext cx="60198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665274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নবম-দশম</a:t>
            </a:r>
          </a:p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 পাঠঃজ্যামিতি (বৃত্ত) সম্পাদ্য ৩ ও ৪।  </a:t>
            </a:r>
            <a:endParaRPr lang="en-US" sz="3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54114"/>
            <a:ext cx="1143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74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556260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7526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বা বৃত্তাংশের কেন্দ্র নির্ণয় করতে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 কোন বিন্দুতে স্পর্শক আঁকতে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বহিঃস্থ কোন বিন্দু থেকে বৃত্তের স্পর্শক আঁকতে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নির্দিষ্ট ত্রিভুজের পরিবৃত্ত আঁকতে পারবে। 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6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763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বহিঃস্থ কোন বিন্দু থেকে বৃত্তটির স্পর্শক আঁক।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410200" y="1027331"/>
            <a:ext cx="3124200" cy="3276600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018" y="234246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P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8600" y="4303931"/>
                <a:ext cx="83058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6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 নির্বচনঃ </a:t>
                </a:r>
                <a:r>
                  <a:rPr lang="bn-BD" sz="3600" dirty="0" smtClean="0">
                    <a:solidFill>
                      <a:srgbClr val="FFC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মনে করি,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কেন্দ্র</m:t>
                    </m:r>
                    <m:r>
                      <a:rPr lang="bn-BD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বিশিষ্ট</m:t>
                    </m:r>
                    <m:r>
                      <a:rPr lang="bn-BD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বৃত্তের</m:t>
                    </m:r>
                    <m:r>
                      <a:rPr lang="bn-BD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𝑃</m:t>
                    </m:r>
                    <m:r>
                      <a:rPr lang="en-US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একটি</m:t>
                    </m:r>
                    <m:r>
                      <a:rPr lang="bn-BD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বহিঃস্থ</m:t>
                    </m:r>
                    <m:r>
                      <a:rPr lang="bn-BD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FFC000"/>
                        </a:solidFill>
                        <a:latin typeface="Cambria Math"/>
                        <a:cs typeface="NikoshBAN" panose="02000000000000000000" pitchFamily="2" charset="0"/>
                      </a:rPr>
                      <m:t>বিন্দু।</m:t>
                    </m:r>
                  </m:oMath>
                </a14:m>
                <a:endParaRPr lang="bn-BD" sz="3600" b="0" dirty="0" smtClean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en-US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বিন্দু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থেকে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ঐ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বৃত্তে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স্পর্শক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আঁকতে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হবে।</m:t>
                      </m:r>
                      <m:r>
                        <a:rPr lang="bn-BD" sz="3600" b="0" i="1" smtClean="0">
                          <a:solidFill>
                            <a:srgbClr val="FFC00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303931"/>
                <a:ext cx="8305800" cy="1754326"/>
              </a:xfrm>
              <a:prstGeom prst="rect">
                <a:avLst/>
              </a:prstGeom>
              <a:blipFill rotWithShape="1">
                <a:blip r:embed="rId2"/>
                <a:stretch>
                  <a:fillRect l="-2276" t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55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0" y="1295400"/>
            <a:ext cx="2971800" cy="3048000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2438400"/>
                <a:ext cx="1143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𝑃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438400"/>
                <a:ext cx="1143000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>
            <a:off x="6057900" y="2895600"/>
            <a:ext cx="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3" idx="3"/>
          </p:cNvCxnSpPr>
          <p:nvPr/>
        </p:nvCxnSpPr>
        <p:spPr>
          <a:xfrm flipH="1" flipV="1">
            <a:off x="1752600" y="2730788"/>
            <a:ext cx="4305300" cy="16481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829050" y="351502"/>
            <a:ext cx="76200" cy="51348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 11"/>
          <p:cNvSpPr/>
          <p:nvPr/>
        </p:nvSpPr>
        <p:spPr>
          <a:xfrm>
            <a:off x="3352800" y="457200"/>
            <a:ext cx="762000" cy="685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17607503">
            <a:off x="3624535" y="471949"/>
            <a:ext cx="914400" cy="8382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0415938">
            <a:off x="3663152" y="3691590"/>
            <a:ext cx="1162050" cy="9906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5400000">
            <a:off x="2857499" y="3619500"/>
            <a:ext cx="1143000" cy="10668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752600" y="800100"/>
            <a:ext cx="4305300" cy="418239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17" idx="7"/>
          </p:cNvCxnSpPr>
          <p:nvPr/>
        </p:nvCxnSpPr>
        <p:spPr>
          <a:xfrm flipH="1">
            <a:off x="1718622" y="1412598"/>
            <a:ext cx="3708781" cy="1345899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52600" y="2730788"/>
            <a:ext cx="3962400" cy="161261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29300" y="2590800"/>
                <a:ext cx="838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00" y="2590800"/>
                <a:ext cx="8382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741603" y="800100"/>
                <a:ext cx="1371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603" y="800100"/>
                <a:ext cx="1371600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876800" y="4200745"/>
                <a:ext cx="143059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4200745"/>
                <a:ext cx="1430597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29000" y="2743200"/>
                <a:ext cx="1219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en-US" sz="3600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743200"/>
                <a:ext cx="1219200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066800" y="5581471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চিত্রটি এঁকে দেখানো হল </a:t>
            </a:r>
            <a:endParaRPr lang="en-US" sz="7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0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2" grpId="0" animBg="1"/>
      <p:bldP spid="13" grpId="0" animBg="1"/>
      <p:bldP spid="14" grpId="0" animBg="1"/>
      <p:bldP spid="15" grpId="0" animBg="1"/>
      <p:bldP spid="17" grpId="0" animBg="1"/>
      <p:bldP spid="35" grpId="0"/>
      <p:bldP spid="36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16764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অংকনঃ 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600" y="1765518"/>
                <a:ext cx="8686800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𝑂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যোগ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করি।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𝑃𝑂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রেখাংশের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মধ্যবিন্দু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𝑀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নির্ণয়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করি।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এখন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𝑀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কেন্দ্র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𝑀𝑂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ব্যাসার্ধ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নিয়ে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একটি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বৃত্ত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আঁকি।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মনে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নতুন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অঙ্কিত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বৃত্তটি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bn-BD" sz="2800" b="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প্রদত্ত বৃত্তটিকে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বিন্দুতে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ছেদ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 </m:t>
                    </m:r>
                    <m:r>
                      <a:rPr lang="bn-BD" sz="2800" b="0" i="1" smtClean="0">
                        <a:solidFill>
                          <a:srgbClr val="00B0F0"/>
                        </a:solidFill>
                        <a:latin typeface="Cambria Math"/>
                        <a:cs typeface="NikoshBAN" panose="02000000000000000000" pitchFamily="2" charset="0"/>
                      </a:rPr>
                      <m:t>করেছে।</m:t>
                    </m:r>
                  </m:oMath>
                </a14:m>
                <a:endParaRPr lang="bn-BD" sz="2800" b="0" i="1" dirty="0" smtClean="0">
                  <a:solidFill>
                    <a:srgbClr val="00B0F0"/>
                  </a:solidFill>
                  <a:latin typeface="Cambria Math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এবং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যোগ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করি।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তাহলে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𝐴𝑃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𝐵𝑃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উভয়েই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নির্ণেয়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স্পর্শক।</m:t>
                      </m:r>
                      <m:r>
                        <a:rPr lang="bn-BD" sz="2800" b="0" i="1" smtClean="0">
                          <a:solidFill>
                            <a:srgbClr val="00B0F0"/>
                          </a:solidFill>
                          <a:latin typeface="Cambria Math"/>
                          <a:cs typeface="NikoshBAN" panose="02000000000000000000" pitchFamily="2" charset="0"/>
                        </a:rPr>
                        <m:t>  </m:t>
                      </m:r>
                    </m:oMath>
                  </m:oMathPara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65518"/>
                <a:ext cx="8686800" cy="1815882"/>
              </a:xfrm>
              <a:prstGeom prst="rect">
                <a:avLst/>
              </a:prstGeom>
              <a:blipFill rotWithShape="1">
                <a:blip r:embed="rId2"/>
                <a:stretch>
                  <a:fillRect l="-1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790700" y="472439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“প্রয়োজনে প্রমাণ করা যেতে পারে।”  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9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</p:bld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Thatch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Executi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ackTi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pex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chnic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417</Words>
  <Application>Microsoft Office PowerPoint</Application>
  <PresentationFormat>On-screen Show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28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15</vt:i4>
      </vt:variant>
    </vt:vector>
  </HeadingPairs>
  <TitlesOfParts>
    <vt:vector size="56" baseType="lpstr">
      <vt:lpstr>Arial</vt:lpstr>
      <vt:lpstr>Palatino Linotype</vt:lpstr>
      <vt:lpstr>Constantia</vt:lpstr>
      <vt:lpstr>Lucida Sans</vt:lpstr>
      <vt:lpstr>Brush Script MT</vt:lpstr>
      <vt:lpstr>Tunga</vt:lpstr>
      <vt:lpstr>Corbel</vt:lpstr>
      <vt:lpstr>Courier New</vt:lpstr>
      <vt:lpstr>Consolas</vt:lpstr>
      <vt:lpstr>Book Antiqua</vt:lpstr>
      <vt:lpstr>Trebuchet MS</vt:lpstr>
      <vt:lpstr>NikoshBAN</vt:lpstr>
      <vt:lpstr>Wingdings 3</vt:lpstr>
      <vt:lpstr>Verdana</vt:lpstr>
      <vt:lpstr>Candara</vt:lpstr>
      <vt:lpstr>Wingdings 2</vt:lpstr>
      <vt:lpstr>Tw Cen MT</vt:lpstr>
      <vt:lpstr>Symbol</vt:lpstr>
      <vt:lpstr>Franklin Gothic Book</vt:lpstr>
      <vt:lpstr>Cambria Math</vt:lpstr>
      <vt:lpstr>Century Schoolbook</vt:lpstr>
      <vt:lpstr>Georgia</vt:lpstr>
      <vt:lpstr>Franklin Gothic Medium</vt:lpstr>
      <vt:lpstr>Century Gothic</vt:lpstr>
      <vt:lpstr>Rage Italic</vt:lpstr>
      <vt:lpstr>Tahoma</vt:lpstr>
      <vt:lpstr>Wingdings</vt:lpstr>
      <vt:lpstr>Garamond</vt:lpstr>
      <vt:lpstr>Thatch</vt:lpstr>
      <vt:lpstr>Pushpin</vt:lpstr>
      <vt:lpstr>Verve</vt:lpstr>
      <vt:lpstr>BlackTie</vt:lpstr>
      <vt:lpstr>Slipstream</vt:lpstr>
      <vt:lpstr>Apex</vt:lpstr>
      <vt:lpstr>Trek</vt:lpstr>
      <vt:lpstr>Technic</vt:lpstr>
      <vt:lpstr>Metro</vt:lpstr>
      <vt:lpstr>Oriel</vt:lpstr>
      <vt:lpstr>Angles</vt:lpstr>
      <vt:lpstr>Waveform</vt:lpstr>
      <vt:lpstr>Executive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58</cp:revision>
  <dcterms:created xsi:type="dcterms:W3CDTF">2014-07-03T14:16:41Z</dcterms:created>
  <dcterms:modified xsi:type="dcterms:W3CDTF">2016-12-24T14:43:09Z</dcterms:modified>
</cp:coreProperties>
</file>